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74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73" d="100"/>
          <a:sy n="73" d="100"/>
        </p:scale>
        <p:origin x="-7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e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37A1-1EB6-4B11-867F-DB1EC7FDCF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8E122-A93C-42B3-BAE9-D53BA76A0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1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A78B7-C542-45FB-B7EE-95DF71CE4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3A3C96-EE1A-4134-A132-A2ABD42C9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6AE0-90C3-47EA-8D60-1A87750B7D9B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3A27-6B02-4DD0-996F-3BEAADFC2A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vn/imgres?imgurl=http://www.vnemart.com.vn/images/products/day%20dong%20tran%20xoan%20(C).psd.jpg&amp;imgrefurl=http://www.vnemart.com.vn/shop/DAI%20LONG%20TRADING%20MANUFACTURING%20ELECTRIC%20WIRE%20AND%20CABLE%20CO%20,LTD/21944/product/411&amp;usg=__yhL5MWsMFgt1cdmuXVlbQbeniiM=&amp;h=400&amp;w=400&amp;sz=44&amp;hl=vi&amp;start=141&amp;um=1&amp;tbnid=K54Mjrqv3SRBmM:&amp;tbnh=124&amp;tbnw=124&amp;prev=/images?q=ti%E1%BA%BFt+di%E1%BB%87n+d%C3%A2y+%C4%91i%E1%BB%87n&amp;ndsp=20&amp;hl=vi&amp;sa=N&amp;start=140&amp;um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.vn/imgres?imgurl=http://www.etec.vn/upload/ProductImg/08414172029.gif&amp;imgrefurl=http://www.etec.vn/san_pham.asp?cid=CAT070505004212A&amp;scid=SUBCAT080414102136G&amp;page=1&amp;usg=__9EMj8uM3_fB6NLjKFiepkmSQyOA=&amp;h=261&amp;w=368&amp;sz=26&amp;hl=vi&amp;start=56&amp;um=1&amp;tbnid=JeXcnrxw5Pug8M:&amp;tbnh=87&amp;tbnw=122&amp;prev=/images?q=ti%E1%BA%BFt+di%E1%BB%87n+d%C3%A2y+%C4%91i%E1%BB%87n&amp;ndsp=20&amp;hl=vi&amp;sa=N&amp;start=40&amp;um=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.vn/imgres?imgurl=http://www.iva-vietnam.com/imupload/5912cables.jpg&amp;imgrefurl=http://www.iva-vietnam.com/index.php?usv=viewsubcat&amp;subid=109&amp;usg=__D4HNQxl16yQNMyR-Vetp5RXnNgA=&amp;h=216&amp;w=252&amp;sz=12&amp;hl=vi&amp;start=118&amp;um=1&amp;tbnid=DReNO1Li2GwLoM:&amp;tbnh=95&amp;tbnw=111&amp;prev=/images?q=ti%E1%BA%BFt+di%E1%BB%87n+d%C3%A2y+%C4%91i%E1%BB%87n&amp;ndsp=20&amp;hl=vi&amp;sa=N&amp;start=100&amp;um=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.vn/imgres?imgurl=http://www.vietnamenterprises.com.vn/hoso/12/cadivi/L-12.jpg&amp;imgrefurl=http://www.vietnamenterprises.com.vn/mainsp.php?actsp=ctsp&amp;idsp=365&amp;usg=__g5LBRlFn0yGmTIJSrG8fKETUr1o=&amp;h=255&amp;w=255&amp;sz=13&amp;hl=vi&amp;start=61&amp;um=1&amp;tbnid=22-w_qQNt5R5CM:&amp;tbnh=111&amp;tbnw=111&amp;prev=/images?q=ti%E1%BA%BFt+di%E1%BB%87n+d%C3%A2y+%C4%91i%E1%BB%87n&amp;ndsp=20&amp;hl=vi&amp;sa=N&amp;start=60&amp;um=1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20.emf"/><Relationship Id="rId3" Type="http://schemas.openxmlformats.org/officeDocument/2006/relationships/image" Target="../media/image10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5.emf"/><Relationship Id="rId4" Type="http://schemas.openxmlformats.org/officeDocument/2006/relationships/image" Target="../media/image22.gif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vn/imgres?imgurl=http://www.iva-vietnam.com/imupload/5912cables.jpg&amp;imgrefurl=http://www.iva-vietnam.com/index.php?usv=viewsubcat&amp;subid=109&amp;usg=__D4HNQxl16yQNMyR-Vetp5RXnNgA=&amp;h=216&amp;w=252&amp;sz=12&amp;hl=vi&amp;start=118&amp;um=1&amp;tbnid=DReNO1Li2GwLoM:&amp;tbnh=95&amp;tbnw=111&amp;prev=/images?q=ti%E1%BA%BFt+di%E1%BB%87n+d%C3%A2y+%C4%91i%E1%BB%87n&amp;ndsp=20&amp;hl=vi&amp;sa=N&amp;start=100&amp;um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26.jpeg"/><Relationship Id="rId2" Type="http://schemas.openxmlformats.org/officeDocument/2006/relationships/hyperlink" Target="http://images.google.com.vn/imgres?imgurl=http://www.etec.vn/upload/ProductImg/08414172029.gif&amp;imgrefurl=http://www.etec.vn/san_pham.asp?cid=CAT070505004212A&amp;scid=SUBCAT080414102136G&amp;page=1&amp;usg=__9EMj8uM3_fB6NLjKFiepkmSQyOA=&amp;h=261&amp;w=368&amp;sz=26&amp;hl=vi&amp;start=56&amp;um=1&amp;tbnid=JeXcnrxw5Pug8M:&amp;tbnh=87&amp;tbnw=122&amp;prev=/images?q=ti%E1%BA%BFt+di%E1%BB%87n+d%C3%A2y+%C4%91i%E1%BB%87n&amp;ndsp=20&amp;hl=vi&amp;sa=N&amp;start=40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vn/imgres?imgurl=http://www.vatgia.com/upload_images/Image/reviews/2008/T05/14/dien7.jpg&amp;imgrefurl=http://www.vatgia.com/review/51/785/su-fsp-epsilon-80plus-600-thach-thuc-moi-thu-nghiem.html&amp;usg=__UC4y0GUuHb3fEFLslTOJNrVe97M=&amp;h=400&amp;w=600&amp;sz=91&amp;hl=vi&amp;start=63&amp;um=1&amp;tbnid=ABDCclcU0qNG1M:&amp;tbnh=90&amp;tbnw=135&amp;prev=/images?q=ti%E1%BA%BFt+di%E1%BB%87n+d%C3%A2y+%C4%91i%E1%BB%87n&amp;ndsp=20&amp;hl=vi&amp;sa=N&amp;start=60&amp;um=1" TargetMode="External"/><Relationship Id="rId11" Type="http://schemas.openxmlformats.org/officeDocument/2006/relationships/image" Target="../media/image4.jpeg"/><Relationship Id="rId5" Type="http://schemas.openxmlformats.org/officeDocument/2006/relationships/image" Target="../media/image2.jpeg"/><Relationship Id="rId10" Type="http://schemas.openxmlformats.org/officeDocument/2006/relationships/hyperlink" Target="http://images.google.com.vn/imgres?imgurl=http://www.vnemart.com.vn/images/products/day%20dong%20tran%20xoan%20(C).psd.jpg&amp;imgrefurl=http://www.vnemart.com.vn/shop/DAI%20LONG%20TRADING%20MANUFACTURING%20ELECTRIC%20WIRE%20AND%20CABLE%20CO%20,LTD/21944/product/411&amp;usg=__yhL5MWsMFgt1cdmuXVlbQbeniiM=&amp;h=400&amp;w=400&amp;sz=44&amp;hl=vi&amp;start=141&amp;um=1&amp;tbnid=K54Mjrqv3SRBmM:&amp;tbnh=124&amp;tbnw=124&amp;prev=/images?q=ti%E1%BA%BFt+di%E1%BB%87n+d%C3%A2y+%C4%91i%E1%BB%87n&amp;ndsp=20&amp;hl=vi&amp;sa=N&amp;start=140&amp;um=1" TargetMode="External"/><Relationship Id="rId4" Type="http://schemas.openxmlformats.org/officeDocument/2006/relationships/hyperlink" Target="http://images.google.com.vn/imgres?imgurl=http://www.vietnamenterprises.com.vn/hoso/12/cadivi/L-12.jpg&amp;imgrefurl=http://www.vietnamenterprises.com.vn/mainsp.php?actsp=ctsp&amp;idsp=365&amp;usg=__g5LBRlFn0yGmTIJSrG8fKETUr1o=&amp;h=255&amp;w=255&amp;sz=13&amp;hl=vi&amp;start=61&amp;um=1&amp;tbnid=22-w_qQNt5R5CM:&amp;tbnh=111&amp;tbnw=111&amp;prev=/images?q=ti%E1%BA%BFt+di%E1%BB%87n+d%C3%A2y+%C4%91i%E1%BB%87n&amp;ndsp=20&amp;hl=vi&amp;sa=N&amp;start=60&amp;um=1" TargetMode="External"/><Relationship Id="rId9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084141720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08413"/>
            <a:ext cx="2209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L-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40525" y="1639888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5912cable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54525" y="1654175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day%2520dong%2520tran%2520xoan%2520(C)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38100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Callout 1"/>
          <p:cNvSpPr/>
          <p:nvPr/>
        </p:nvSpPr>
        <p:spPr>
          <a:xfrm>
            <a:off x="457200" y="457200"/>
            <a:ext cx="3429000" cy="4194048"/>
          </a:xfrm>
          <a:prstGeom prst="wedgeEllipseCallout">
            <a:avLst>
              <a:gd name="adj1" fmla="val 74405"/>
              <a:gd name="adj2" fmla="val 7745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Tại sao dây điện trong nhà thì nhỏ còn dây điện cao thế thì to ?</a:t>
            </a:r>
            <a:endParaRPr 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0" y="304800"/>
            <a:ext cx="68580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       </a:t>
            </a:r>
          </a:p>
        </p:txBody>
      </p:sp>
      <p:graphicFrame>
        <p:nvGraphicFramePr>
          <p:cNvPr id="187653" name="Group 261"/>
          <p:cNvGraphicFramePr>
            <a:graphicFrameLocks noGrp="1"/>
          </p:cNvGraphicFramePr>
          <p:nvPr>
            <p:ph/>
          </p:nvPr>
        </p:nvGraphicFramePr>
        <p:xfrm>
          <a:off x="457200" y="1295399"/>
          <a:ext cx="8229600" cy="434492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85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KQ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điên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Cường độ dòng điện (A)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 trở dây dẫn (   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1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7616" name="Object 224"/>
          <p:cNvGraphicFramePr>
            <a:graphicFrameLocks noChangeAspect="1"/>
          </p:cNvGraphicFramePr>
          <p:nvPr/>
        </p:nvGraphicFramePr>
        <p:xfrm>
          <a:off x="7729538" y="2438400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64880" imgH="164880" progId="Equation.3">
                  <p:embed/>
                </p:oleObj>
              </mc:Choice>
              <mc:Fallback>
                <p:oleObj name="Equation" r:id="rId3" imgW="164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9538" y="2438400"/>
                        <a:ext cx="30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620" name="Line 228"/>
          <p:cNvSpPr>
            <a:spLocks noChangeShapeType="1"/>
          </p:cNvSpPr>
          <p:nvPr/>
        </p:nvSpPr>
        <p:spPr bwMode="auto">
          <a:xfrm>
            <a:off x="457200" y="1447800"/>
            <a:ext cx="2052637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630" name="Text Box 238"/>
          <p:cNvSpPr txBox="1">
            <a:spLocks noChangeArrowheads="1"/>
          </p:cNvSpPr>
          <p:nvPr/>
        </p:nvSpPr>
        <p:spPr bwMode="auto">
          <a:xfrm>
            <a:off x="26670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187631" name="Text Box 239"/>
          <p:cNvSpPr txBox="1">
            <a:spLocks noChangeArrowheads="1"/>
          </p:cNvSpPr>
          <p:nvPr/>
        </p:nvSpPr>
        <p:spPr bwMode="auto">
          <a:xfrm>
            <a:off x="26670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  <p:sp>
        <p:nvSpPr>
          <p:cNvPr id="187635" name="Text Box 243"/>
          <p:cNvSpPr txBox="1">
            <a:spLocks noChangeArrowheads="1"/>
          </p:cNvSpPr>
          <p:nvPr/>
        </p:nvSpPr>
        <p:spPr bwMode="auto">
          <a:xfrm>
            <a:off x="48006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0,5</a:t>
            </a:r>
          </a:p>
        </p:txBody>
      </p:sp>
      <p:sp>
        <p:nvSpPr>
          <p:cNvPr id="187636" name="Text Box 244"/>
          <p:cNvSpPr txBox="1">
            <a:spLocks noChangeArrowheads="1"/>
          </p:cNvSpPr>
          <p:nvPr/>
        </p:nvSpPr>
        <p:spPr bwMode="auto">
          <a:xfrm>
            <a:off x="6705600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12</a:t>
            </a:r>
          </a:p>
        </p:txBody>
      </p:sp>
      <p:sp>
        <p:nvSpPr>
          <p:cNvPr id="187637" name="Text Box 245"/>
          <p:cNvSpPr txBox="1">
            <a:spLocks noChangeArrowheads="1"/>
          </p:cNvSpPr>
          <p:nvPr/>
        </p:nvSpPr>
        <p:spPr bwMode="auto">
          <a:xfrm>
            <a:off x="48006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187640" name="Text Box 248"/>
          <p:cNvSpPr txBox="1">
            <a:spLocks noChangeArrowheads="1"/>
          </p:cNvSpPr>
          <p:nvPr/>
        </p:nvSpPr>
        <p:spPr bwMode="auto">
          <a:xfrm>
            <a:off x="67818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nimBg="1"/>
      <p:bldP spid="187630" grpId="0"/>
      <p:bldP spid="187631" grpId="0"/>
      <p:bldP spid="187635" grpId="0"/>
      <p:bldP spid="187636" grpId="0"/>
      <p:bldP spid="187637" grpId="0"/>
      <p:bldP spid="1876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 rot="5400000">
            <a:off x="-1581150" y="15811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4" name="Picture 7" descr="earth_atom_h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 flipV="1">
            <a:off x="0" y="3810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3886200" y="2273300"/>
          <a:ext cx="5173663" cy="2286000"/>
        </p:xfrm>
        <a:graphic>
          <a:graphicData uri="http://schemas.openxmlformats.org/drawingml/2006/table">
            <a:tbl>
              <a:tblPr/>
              <a:tblGrid>
                <a:gridCol w="2170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6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26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ần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HĐT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CĐDĐ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(Ω)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95" name="Rectangle 79"/>
          <p:cNvSpPr>
            <a:spLocks noChangeArrowheads="1"/>
          </p:cNvSpPr>
          <p:nvPr/>
        </p:nvSpPr>
        <p:spPr bwMode="auto">
          <a:xfrm>
            <a:off x="0" y="4695825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0" y="4889500"/>
            <a:ext cx="3378200" cy="1054100"/>
            <a:chOff x="0" y="2160"/>
            <a:chExt cx="2128" cy="806"/>
          </a:xfrm>
        </p:grpSpPr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0" y="2442"/>
              <a:ext cx="14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 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graphicFrame>
          <p:nvGraphicFramePr>
            <p:cNvPr id="1029" name="Object 86"/>
            <p:cNvGraphicFramePr>
              <a:graphicFrameLocks noChangeAspect="1"/>
            </p:cNvGraphicFramePr>
            <p:nvPr/>
          </p:nvGraphicFramePr>
          <p:xfrm>
            <a:off x="0" y="2304"/>
            <a:ext cx="941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Equation" r:id="rId4" imgW="571320" imgH="215640" progId="Equation.3">
                    <p:embed/>
                  </p:oleObj>
                </mc:Choice>
                <mc:Fallback>
                  <p:oleObj name="Equation" r:id="rId4" imgW="571320" imgH="215640" progId="Equation.3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304"/>
                          <a:ext cx="941" cy="3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7"/>
            <p:cNvGraphicFramePr>
              <a:graphicFrameLocks noChangeAspect="1"/>
            </p:cNvGraphicFramePr>
            <p:nvPr/>
          </p:nvGraphicFramePr>
          <p:xfrm>
            <a:off x="1344" y="2160"/>
            <a:ext cx="784" cy="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Equation" r:id="rId6" imgW="431640" imgH="444240" progId="Equation.3">
                    <p:embed/>
                  </p:oleObj>
                </mc:Choice>
                <mc:Fallback>
                  <p:oleObj name="Equation" r:id="rId6" imgW="431640" imgH="444240" progId="Equation.3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160"/>
                          <a:ext cx="784" cy="8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0" name="Text Box 88"/>
            <p:cNvSpPr txBox="1">
              <a:spLocks noChangeArrowheads="1"/>
            </p:cNvSpPr>
            <p:nvPr/>
          </p:nvSpPr>
          <p:spPr bwMode="auto">
            <a:xfrm>
              <a:off x="906" y="2380"/>
              <a:ext cx="528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tx1"/>
                  </a:solidFill>
                </a:rPr>
                <a:t>hay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581400" y="4922838"/>
            <a:ext cx="2667000" cy="1020762"/>
            <a:chOff x="96" y="2985"/>
            <a:chExt cx="1680" cy="643"/>
          </a:xfrm>
        </p:grpSpPr>
        <p:graphicFrame>
          <p:nvGraphicFramePr>
            <p:cNvPr id="1028" name="Object 90"/>
            <p:cNvGraphicFramePr>
              <a:graphicFrameLocks noChangeAspect="1"/>
            </p:cNvGraphicFramePr>
            <p:nvPr/>
          </p:nvGraphicFramePr>
          <p:xfrm>
            <a:off x="359" y="2985"/>
            <a:ext cx="1417" cy="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Equation" r:id="rId8" imgW="952200" imgH="431640" progId="">
                    <p:embed/>
                  </p:oleObj>
                </mc:Choice>
                <mc:Fallback>
                  <p:oleObj name="Equation" r:id="rId8" imgW="952200" imgH="431640" progId="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" y="2985"/>
                          <a:ext cx="1417" cy="6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8" name="Text Box 91"/>
            <p:cNvSpPr txBox="1">
              <a:spLocks noChangeArrowheads="1"/>
            </p:cNvSpPr>
            <p:nvPr/>
          </p:nvSpPr>
          <p:spPr bwMode="auto">
            <a:xfrm>
              <a:off x="96" y="312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và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6477000" y="4849813"/>
            <a:ext cx="2017713" cy="1093787"/>
            <a:chOff x="1776" y="2784"/>
            <a:chExt cx="1271" cy="689"/>
          </a:xfrm>
        </p:grpSpPr>
        <p:graphicFrame>
          <p:nvGraphicFramePr>
            <p:cNvPr id="1027" name="Object 93"/>
            <p:cNvGraphicFramePr>
              <a:graphicFrameLocks noChangeAspect="1"/>
            </p:cNvGraphicFramePr>
            <p:nvPr/>
          </p:nvGraphicFramePr>
          <p:xfrm>
            <a:off x="2160" y="2784"/>
            <a:ext cx="887" cy="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Equation" r:id="rId10" imgW="571320" imgH="444240" progId="Equation.3">
                    <p:embed/>
                  </p:oleObj>
                </mc:Choice>
                <mc:Fallback>
                  <p:oleObj name="Equation" r:id="rId10" imgW="571320" imgH="444240" progId="Equation.3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784"/>
                          <a:ext cx="887" cy="6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7" name="Text Box 94"/>
            <p:cNvSpPr txBox="1">
              <a:spLocks noChangeArrowheads="1"/>
            </p:cNvSpPr>
            <p:nvPr/>
          </p:nvSpPr>
          <p:spPr bwMode="auto">
            <a:xfrm>
              <a:off x="1776" y="2880"/>
              <a:ext cx="5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chemeClr val="tx1"/>
                  </a:solidFill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1209675" y="5943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= r</a:t>
            </a:r>
            <a:r>
              <a:rPr lang="en-US" b="1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 b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1143000" y="6324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 = 2r (đường kính)</a:t>
            </a:r>
          </a:p>
        </p:txBody>
      </p:sp>
      <p:graphicFrame>
        <p:nvGraphicFramePr>
          <p:cNvPr id="9313" name="Object 97"/>
          <p:cNvGraphicFramePr>
            <a:graphicFrameLocks noChangeAspect="1"/>
          </p:cNvGraphicFramePr>
          <p:nvPr/>
        </p:nvGraphicFramePr>
        <p:xfrm>
          <a:off x="5943600" y="5808663"/>
          <a:ext cx="2316163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2" imgW="939600" imgH="457200" progId="Equation.3">
                  <p:embed/>
                </p:oleObj>
              </mc:Choice>
              <mc:Fallback>
                <p:oleObj name="Equation" r:id="rId12" imgW="939600" imgH="4572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808663"/>
                        <a:ext cx="2316163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0" y="5638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</a:p>
        </p:txBody>
      </p:sp>
      <p:sp>
        <p:nvSpPr>
          <p:cNvPr id="9315" name="AutoShape 99"/>
          <p:cNvSpPr>
            <a:spLocks noChangeArrowheads="1"/>
          </p:cNvSpPr>
          <p:nvPr/>
        </p:nvSpPr>
        <p:spPr bwMode="auto">
          <a:xfrm>
            <a:off x="4800600" y="5791200"/>
            <a:ext cx="9906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152400" y="40386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>
            <a:off x="0" y="2743200"/>
            <a:ext cx="3733800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228600" y="1295400"/>
            <a:ext cx="1752600" cy="14311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3.Nhận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4.Kết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5" grpId="0" animBg="1"/>
      <p:bldP spid="9311" grpId="0" autoUpdateAnimBg="0"/>
      <p:bldP spid="9312" grpId="0" autoUpdateAnimBg="0"/>
      <p:bldP spid="9314" grpId="0" autoUpdateAnimBg="0"/>
      <p:bldP spid="9315" grpId="0" animBg="1" autoUpdateAnimBg="0"/>
      <p:bldP spid="9317" grpId="0" animBg="1" autoUpdateAnimBg="0"/>
      <p:bldP spid="9318" grpId="0" animBg="1" autoUpdateAnimBg="0"/>
      <p:bldP spid="9319" grpId="0" animBg="1" autoUpdateAnimBg="0"/>
      <p:bldP spid="93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217093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1709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pic>
        <p:nvPicPr>
          <p:cNvPr id="217095" name="Picture 7" descr="earth_atom_h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</p:spPr>
      </p:pic>
      <p:sp>
        <p:nvSpPr>
          <p:cNvPr id="217098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609600" y="3048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7105" name="Line 17"/>
          <p:cNvSpPr>
            <a:spLocks noChangeShapeType="1"/>
          </p:cNvSpPr>
          <p:nvPr/>
        </p:nvSpPr>
        <p:spPr bwMode="auto">
          <a:xfrm flipV="1">
            <a:off x="0" y="43434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228600" y="2514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17108" name="Object 20"/>
          <p:cNvGraphicFramePr>
            <a:graphicFrameLocks noChangeAspect="1"/>
          </p:cNvGraphicFramePr>
          <p:nvPr/>
        </p:nvGraphicFramePr>
        <p:xfrm>
          <a:off x="1600200" y="3200400"/>
          <a:ext cx="40386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4" imgW="1828800" imgH="444500" progId="Equation.3">
                  <p:embed/>
                </p:oleObj>
              </mc:Choice>
              <mc:Fallback>
                <p:oleObj name="Equation" r:id="rId4" imgW="18288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4038600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117" name="Text Box 29"/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C3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7118" name="Text Box 30"/>
          <p:cNvSpPr txBox="1">
            <a:spLocks noChangeArrowheads="1"/>
          </p:cNvSpPr>
          <p:nvPr/>
        </p:nvSpPr>
        <p:spPr bwMode="auto">
          <a:xfrm>
            <a:off x="152400" y="4495800"/>
            <a:ext cx="8839200" cy="1077218"/>
          </a:xfrm>
          <a:prstGeom prst="rect">
            <a:avLst/>
          </a:prstGeom>
          <a:solidFill>
            <a:srgbClr val="660033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TLC3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1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1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4" grpId="0"/>
      <p:bldP spid="217107" grpId="0"/>
      <p:bldP spid="217117" grpId="0" animBg="1"/>
      <p:bldP spid="2171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9" name="Picture 7" descr="earth_atom_hb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</p:spPr>
      </p:pic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0" y="1752600"/>
            <a:ext cx="373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FFFF"/>
                </a:solidFill>
                <a:latin typeface="Arial" charset="0"/>
              </a:rPr>
              <a:t>I. D</a:t>
            </a:r>
            <a:r>
              <a:rPr lang="en-US" sz="2400" b="1">
                <a:solidFill>
                  <a:srgbClr val="FFFFFF"/>
                </a:solidFill>
                <a:latin typeface="Arial" charset="0"/>
              </a:rPr>
              <a:t>ự đoán sự phụ thuộc của điện trở vào tiết diện dây dẫn:</a:t>
            </a:r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4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0" y="3124200"/>
            <a:ext cx="373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  <a:latin typeface="Arial" charset="0"/>
              </a:rPr>
              <a:t>II. Th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í nghiệm kiểm tra:</a:t>
            </a:r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0" y="3124200"/>
            <a:ext cx="373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  <a:latin typeface="Arial" charset="0"/>
              </a:rPr>
              <a:t>II. Th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í nghiệm kiểm tra:</a:t>
            </a:r>
          </a:p>
        </p:txBody>
      </p:sp>
      <p:sp>
        <p:nvSpPr>
          <p:cNvPr id="218127" name="Line 15"/>
          <p:cNvSpPr>
            <a:spLocks noChangeShapeType="1"/>
          </p:cNvSpPr>
          <p:nvPr/>
        </p:nvSpPr>
        <p:spPr bwMode="auto">
          <a:xfrm flipV="1">
            <a:off x="0" y="37338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-44450" y="3819525"/>
            <a:ext cx="373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bg1"/>
                </a:solidFill>
                <a:latin typeface="Arial" charset="0"/>
              </a:rPr>
              <a:t>III. V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ận dụng:</a:t>
            </a: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 flipV="1">
            <a:off x="0" y="43434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304800" y="2667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Ta </a:t>
            </a:r>
            <a:r>
              <a:rPr lang="en-US" sz="2400" b="1" dirty="0" err="1">
                <a:solidFill>
                  <a:srgbClr val="0000FF"/>
                </a:solidFill>
                <a:latin typeface="Arial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218136" name="Object 24"/>
          <p:cNvGraphicFramePr>
            <a:graphicFrameLocks noChangeAspect="1"/>
          </p:cNvGraphicFramePr>
          <p:nvPr/>
        </p:nvGraphicFramePr>
        <p:xfrm>
          <a:off x="1447800" y="2514600"/>
          <a:ext cx="15240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571320" imgH="444240" progId="Equation.3">
                  <p:embed/>
                </p:oleObj>
              </mc:Choice>
              <mc:Fallback>
                <p:oleObj name="Equation" r:id="rId5" imgW="5713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15240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37" name="Object 25"/>
          <p:cNvGraphicFramePr>
            <a:graphicFrameLocks noChangeAspect="1"/>
          </p:cNvGraphicFramePr>
          <p:nvPr/>
        </p:nvGraphicFramePr>
        <p:xfrm>
          <a:off x="762000" y="3733800"/>
          <a:ext cx="23225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749160" imgH="444240" progId="Equation.3">
                  <p:embed/>
                </p:oleObj>
              </mc:Choice>
              <mc:Fallback>
                <p:oleObj name="Equation" r:id="rId7" imgW="7491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23225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38" name="Object 26"/>
          <p:cNvGraphicFramePr>
            <a:graphicFrameLocks noChangeAspect="1"/>
          </p:cNvGraphicFramePr>
          <p:nvPr/>
        </p:nvGraphicFramePr>
        <p:xfrm>
          <a:off x="2971800" y="4876800"/>
          <a:ext cx="37782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1218960" imgH="419040" progId="Equation.3">
                  <p:embed/>
                </p:oleObj>
              </mc:Choice>
              <mc:Fallback>
                <p:oleObj name="Equation" r:id="rId9" imgW="1218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3778250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40" name="Rectangle 28"/>
          <p:cNvSpPr>
            <a:spLocks noChangeArrowheads="1"/>
          </p:cNvSpPr>
          <p:nvPr/>
        </p:nvSpPr>
        <p:spPr bwMode="auto">
          <a:xfrm>
            <a:off x="304800" y="3886200"/>
            <a:ext cx="533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700" dirty="0">
                <a:solidFill>
                  <a:srgbClr val="0000FF"/>
                </a:solidFill>
                <a:latin typeface="Symbol" pitchFamily="18" charset="2"/>
              </a:rPr>
              <a:t>Þ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8141" name="Text Box 29"/>
          <p:cNvSpPr txBox="1">
            <a:spLocks noChangeArrowheads="1"/>
          </p:cNvSpPr>
          <p:nvPr/>
        </p:nvSpPr>
        <p:spPr bwMode="auto">
          <a:xfrm>
            <a:off x="152400" y="228600"/>
            <a:ext cx="8763000" cy="206210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C4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0,5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</a:t>
            </a:r>
            <a:r>
              <a:rPr lang="en-US" sz="3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5,5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2,5 mm</a:t>
            </a:r>
            <a:r>
              <a:rPr lang="en-US" sz="3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32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8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21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21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1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8" grpId="0"/>
      <p:bldP spid="218135" grpId="0"/>
      <p:bldP spid="218140" grpId="0"/>
      <p:bldP spid="2181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919" name="Picture 23" descr="084141720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19600"/>
            <a:ext cx="1162050" cy="828675"/>
          </a:xfrm>
          <a:prstGeom prst="rect">
            <a:avLst/>
          </a:prstGeom>
          <a:noFill/>
        </p:spPr>
      </p:pic>
      <p:pic>
        <p:nvPicPr>
          <p:cNvPr id="208920" name="Picture 24" descr="L-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2514600"/>
            <a:ext cx="1057275" cy="1057275"/>
          </a:xfrm>
          <a:prstGeom prst="rect">
            <a:avLst/>
          </a:prstGeom>
          <a:noFill/>
        </p:spPr>
      </p:pic>
      <p:pic>
        <p:nvPicPr>
          <p:cNvPr id="208921" name="Picture 25" descr="dien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2514600"/>
            <a:ext cx="4038600" cy="3200400"/>
          </a:xfrm>
          <a:prstGeom prst="rect">
            <a:avLst/>
          </a:prstGeom>
          <a:noFill/>
        </p:spPr>
      </p:pic>
      <p:pic>
        <p:nvPicPr>
          <p:cNvPr id="208922" name="Picture 26" descr="5912cables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" y="2362200"/>
            <a:ext cx="1057275" cy="904875"/>
          </a:xfrm>
          <a:prstGeom prst="rect">
            <a:avLst/>
          </a:prstGeom>
          <a:noFill/>
        </p:spPr>
      </p:pic>
      <p:pic>
        <p:nvPicPr>
          <p:cNvPr id="208923" name="Picture 27" descr="day%2520dong%2520tran%2520xoan%2520(C)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91400" y="4038600"/>
            <a:ext cx="1181100" cy="1181100"/>
          </a:xfrm>
          <a:prstGeom prst="rect">
            <a:avLst/>
          </a:prstGeom>
          <a:noFill/>
        </p:spPr>
      </p:pic>
      <p:sp>
        <p:nvSpPr>
          <p:cNvPr id="208925" name="Rectangle 29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/>
        </p:spPr>
        <p:txBody>
          <a:bodyPr>
            <a:normAutofit fontScale="90000"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358616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 thể em chưa biết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chemeClr val="tx1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3810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dây tải điện 500kV nước ta bao gồm 4 dây mắc song song. Mỗi dây có tiết diện 373mm</a:t>
            </a:r>
            <a:r>
              <a:rPr lang="en-US" sz="2800" b="1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như vậy mỗi đường dây tải có tiết diện tổng cộng là 373x4 = 1492mm</a:t>
            </a:r>
            <a:r>
              <a:rPr lang="en-US" sz="2800" b="1" baseline="30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Điều này làm giảm điện trở của đường dây tải điện.</a:t>
            </a:r>
          </a:p>
        </p:txBody>
      </p:sp>
      <p:pic>
        <p:nvPicPr>
          <p:cNvPr id="17412" name="Picture 4" descr="13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657600"/>
            <a:ext cx="4114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11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33400"/>
            <a:ext cx="4191000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aturesetmefreeblogbotqb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29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52400" y="1600200"/>
            <a:ext cx="94488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 PHỤ THUỘC </a:t>
            </a:r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ỆN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TRỞ </a:t>
            </a:r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 </a:t>
            </a:r>
            <a:endParaRPr lang="en-US" sz="3600" b="1" kern="1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DIỆN </a:t>
            </a:r>
            <a:r>
              <a:rPr lang="vi-VN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DÂY DẪN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WordArt 8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5715000" cy="654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9525">
                  <a:noFill/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kern="10" smtClean="0">
                <a:ln w="9525">
                  <a:noFill/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8-BÀI 8</a:t>
            </a:r>
            <a:r>
              <a:rPr lang="vi-VN" kern="10" smtClean="0">
                <a:ln w="9525">
                  <a:noFill/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kern="10" dirty="0">
              <a:ln w="9525">
                <a:noFill/>
                <a:round/>
                <a:headEnd/>
                <a:tailEnd/>
              </a:ln>
              <a:solidFill>
                <a:srgbClr val="0033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7" name="Text Box 155"/>
          <p:cNvSpPr txBox="1">
            <a:spLocks noChangeArrowheads="1"/>
          </p:cNvSpPr>
          <p:nvPr/>
        </p:nvSpPr>
        <p:spPr bwMode="auto">
          <a:xfrm>
            <a:off x="4038600" y="944563"/>
            <a:ext cx="510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tiết diện S 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44" name="Text Box 172"/>
          <p:cNvSpPr txBox="1">
            <a:spLocks noChangeArrowheads="1"/>
          </p:cNvSpPr>
          <p:nvPr/>
        </p:nvSpPr>
        <p:spPr bwMode="auto">
          <a:xfrm>
            <a:off x="4073525" y="529431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4" name="Text Box 192"/>
          <p:cNvSpPr txBox="1">
            <a:spLocks noChangeArrowheads="1"/>
          </p:cNvSpPr>
          <p:nvPr/>
        </p:nvSpPr>
        <p:spPr bwMode="auto">
          <a:xfrm>
            <a:off x="2743200" y="3276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70" name="Text Box 198"/>
          <p:cNvSpPr txBox="1">
            <a:spLocks noChangeArrowheads="1"/>
          </p:cNvSpPr>
          <p:nvPr/>
        </p:nvSpPr>
        <p:spPr bwMode="auto">
          <a:xfrm>
            <a:off x="2743200" y="4724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72" name="Text Box 200"/>
          <p:cNvSpPr txBox="1">
            <a:spLocks noChangeArrowheads="1"/>
          </p:cNvSpPr>
          <p:nvPr/>
        </p:nvSpPr>
        <p:spPr bwMode="auto">
          <a:xfrm>
            <a:off x="2743200" y="5257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74" name="Text Box 202"/>
          <p:cNvSpPr txBox="1">
            <a:spLocks noChangeArrowheads="1"/>
          </p:cNvSpPr>
          <p:nvPr/>
        </p:nvSpPr>
        <p:spPr bwMode="auto">
          <a:xfrm>
            <a:off x="2733675" y="5715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287" name="Oval 215"/>
          <p:cNvSpPr>
            <a:spLocks noChangeArrowheads="1"/>
          </p:cNvSpPr>
          <p:nvPr/>
        </p:nvSpPr>
        <p:spPr bwMode="auto">
          <a:xfrm>
            <a:off x="228600" y="3276600"/>
            <a:ext cx="10668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C1</a:t>
            </a:r>
          </a:p>
        </p:txBody>
      </p:sp>
      <p:pic>
        <p:nvPicPr>
          <p:cNvPr id="3288" name="Picture 216" descr="TRFA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124200"/>
            <a:ext cx="947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9" name="Text Box 217"/>
          <p:cNvSpPr txBox="1">
            <a:spLocks noChangeArrowheads="1"/>
          </p:cNvSpPr>
          <p:nvPr/>
        </p:nvSpPr>
        <p:spPr bwMode="auto">
          <a:xfrm>
            <a:off x="405221" y="4038600"/>
            <a:ext cx="2743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 trở tương đương của hình a là R. Tính điện trở tương đương của hình b và hình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Muốn kiểm tra sự phụ thuộc của điện trở  vào tiết diện của dây ta làm thí nghiệm như thế nào</a:t>
            </a:r>
            <a:r>
              <a:rPr lang="en-US" sz="2400"/>
              <a:t>?</a:t>
            </a:r>
            <a:r>
              <a:rPr lang="en-US" sz="2400" smtClean="0"/>
              <a:t> </a:t>
            </a:r>
            <a:endParaRPr lang="en-US" sz="2400"/>
          </a:p>
        </p:txBody>
      </p:sp>
      <p:sp>
        <p:nvSpPr>
          <p:cNvPr id="43" name="Text Box 155"/>
          <p:cNvSpPr txBox="1">
            <a:spLocks noChangeArrowheads="1"/>
          </p:cNvSpPr>
          <p:nvPr/>
        </p:nvSpPr>
        <p:spPr bwMode="auto">
          <a:xfrm>
            <a:off x="489041" y="1115358"/>
            <a:ext cx="3124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Đo điện trở của </a:t>
            </a: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tiết diện S khác nhau.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95800" y="1933575"/>
            <a:ext cx="4454525" cy="4530362"/>
            <a:chOff x="4495800" y="1933575"/>
            <a:chExt cx="4454525" cy="4530362"/>
          </a:xfrm>
        </p:grpSpPr>
        <p:pic>
          <p:nvPicPr>
            <p:cNvPr id="3245" name="Picture 17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1933575"/>
              <a:ext cx="3962400" cy="1335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61" name="Picture 18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3352800"/>
              <a:ext cx="3962400" cy="1335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62" name="Picture 19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0" y="4953000"/>
              <a:ext cx="3962400" cy="1335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63" name="Rectangle 191"/>
            <p:cNvSpPr>
              <a:spLocks noChangeArrowheads="1"/>
            </p:cNvSpPr>
            <p:nvPr/>
          </p:nvSpPr>
          <p:spPr bwMode="auto">
            <a:xfrm>
              <a:off x="5586095" y="3085783"/>
              <a:ext cx="1828800" cy="15240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5" name="Rectangle 193"/>
            <p:cNvSpPr>
              <a:spLocks noChangeArrowheads="1"/>
            </p:cNvSpPr>
            <p:nvPr/>
          </p:nvSpPr>
          <p:spPr bwMode="auto">
            <a:xfrm>
              <a:off x="5638800" y="4343400"/>
              <a:ext cx="1828800" cy="15240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" name="Text Box 194"/>
            <p:cNvSpPr txBox="1">
              <a:spLocks noChangeArrowheads="1"/>
            </p:cNvSpPr>
            <p:nvPr/>
          </p:nvSpPr>
          <p:spPr bwMode="auto">
            <a:xfrm>
              <a:off x="7543800" y="409892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FFFF"/>
                  </a:solidFill>
                  <a:latin typeface=".VnTime" pitchFamily="34" charset="0"/>
                </a:rPr>
                <a:t>R</a:t>
              </a:r>
            </a:p>
          </p:txBody>
        </p:sp>
        <p:sp>
          <p:nvSpPr>
            <p:cNvPr id="3267" name="Rectangle 195"/>
            <p:cNvSpPr>
              <a:spLocks noChangeArrowheads="1"/>
            </p:cNvSpPr>
            <p:nvPr/>
          </p:nvSpPr>
          <p:spPr bwMode="auto">
            <a:xfrm>
              <a:off x="5638800" y="4572000"/>
              <a:ext cx="1828800" cy="15240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8" name="Text Box 196"/>
            <p:cNvSpPr txBox="1">
              <a:spLocks noChangeArrowheads="1"/>
            </p:cNvSpPr>
            <p:nvPr/>
          </p:nvSpPr>
          <p:spPr bwMode="auto">
            <a:xfrm>
              <a:off x="7534275" y="4632325"/>
              <a:ext cx="381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FFFF"/>
                  </a:solidFill>
                  <a:latin typeface=".VnTime" pitchFamily="34" charset="0"/>
                </a:rPr>
                <a:t>R</a:t>
              </a:r>
            </a:p>
          </p:txBody>
        </p:sp>
        <p:sp>
          <p:nvSpPr>
            <p:cNvPr id="3269" name="Rectangle 197"/>
            <p:cNvSpPr>
              <a:spLocks noChangeArrowheads="1"/>
            </p:cNvSpPr>
            <p:nvPr/>
          </p:nvSpPr>
          <p:spPr bwMode="auto">
            <a:xfrm>
              <a:off x="5625737" y="5804263"/>
              <a:ext cx="1828800" cy="15240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1" name="Rectangle 199"/>
            <p:cNvSpPr>
              <a:spLocks noChangeArrowheads="1"/>
            </p:cNvSpPr>
            <p:nvPr/>
          </p:nvSpPr>
          <p:spPr bwMode="auto">
            <a:xfrm>
              <a:off x="5625737" y="6311537"/>
              <a:ext cx="1828800" cy="15240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3" name="Rectangle 201"/>
            <p:cNvSpPr>
              <a:spLocks noChangeArrowheads="1"/>
            </p:cNvSpPr>
            <p:nvPr/>
          </p:nvSpPr>
          <p:spPr bwMode="auto">
            <a:xfrm>
              <a:off x="5629275" y="6057900"/>
              <a:ext cx="1828800" cy="152400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" name="Text Box 206"/>
            <p:cNvSpPr txBox="1">
              <a:spLocks noChangeArrowheads="1"/>
            </p:cNvSpPr>
            <p:nvPr/>
          </p:nvSpPr>
          <p:spPr bwMode="auto">
            <a:xfrm>
              <a:off x="5334000" y="2603500"/>
              <a:ext cx="990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r>
                <a:rPr lang="en-US" sz="2000" b="1"/>
                <a:t> = R</a:t>
              </a:r>
            </a:p>
          </p:txBody>
        </p:sp>
        <p:sp>
          <p:nvSpPr>
            <p:cNvPr id="3279" name="Text Box 207"/>
            <p:cNvSpPr txBox="1">
              <a:spLocks noChangeArrowheads="1"/>
            </p:cNvSpPr>
            <p:nvPr/>
          </p:nvSpPr>
          <p:spPr bwMode="auto">
            <a:xfrm>
              <a:off x="6781800" y="2657475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3280" name="Text Box 208"/>
            <p:cNvSpPr txBox="1">
              <a:spLocks noChangeArrowheads="1"/>
            </p:cNvSpPr>
            <p:nvPr/>
          </p:nvSpPr>
          <p:spPr bwMode="auto">
            <a:xfrm>
              <a:off x="5562600" y="3908425"/>
              <a:ext cx="685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2</a:t>
              </a:r>
              <a:endParaRPr lang="en-US" sz="2000" b="1"/>
            </a:p>
          </p:txBody>
        </p:sp>
        <p:sp>
          <p:nvSpPr>
            <p:cNvPr id="3281" name="Text Box 209"/>
            <p:cNvSpPr txBox="1">
              <a:spLocks noChangeArrowheads="1"/>
            </p:cNvSpPr>
            <p:nvPr/>
          </p:nvSpPr>
          <p:spPr bwMode="auto">
            <a:xfrm>
              <a:off x="6477000" y="3886200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3282" name="Text Box 210"/>
            <p:cNvSpPr txBox="1">
              <a:spLocks noChangeArrowheads="1"/>
            </p:cNvSpPr>
            <p:nvPr/>
          </p:nvSpPr>
          <p:spPr bwMode="auto">
            <a:xfrm>
              <a:off x="5562600" y="5410200"/>
              <a:ext cx="6858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3</a:t>
              </a:r>
              <a:endParaRPr lang="en-US" sz="2000" b="1"/>
            </a:p>
          </p:txBody>
        </p:sp>
        <p:sp>
          <p:nvSpPr>
            <p:cNvPr id="3283" name="Text Box 211"/>
            <p:cNvSpPr txBox="1">
              <a:spLocks noChangeArrowheads="1"/>
            </p:cNvSpPr>
            <p:nvPr/>
          </p:nvSpPr>
          <p:spPr bwMode="auto">
            <a:xfrm>
              <a:off x="6477000" y="5486400"/>
              <a:ext cx="457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3284" name="Text Box 212"/>
            <p:cNvSpPr txBox="1">
              <a:spLocks noChangeArrowheads="1"/>
            </p:cNvSpPr>
            <p:nvPr/>
          </p:nvSpPr>
          <p:spPr bwMode="auto">
            <a:xfrm>
              <a:off x="8229600" y="25908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h.a</a:t>
              </a:r>
            </a:p>
          </p:txBody>
        </p:sp>
        <p:sp>
          <p:nvSpPr>
            <p:cNvPr id="3285" name="Text Box 213"/>
            <p:cNvSpPr txBox="1">
              <a:spLocks noChangeArrowheads="1"/>
            </p:cNvSpPr>
            <p:nvPr/>
          </p:nvSpPr>
          <p:spPr bwMode="auto">
            <a:xfrm>
              <a:off x="8305800" y="38100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h.b</a:t>
              </a:r>
            </a:p>
          </p:txBody>
        </p:sp>
        <p:sp>
          <p:nvSpPr>
            <p:cNvPr id="3286" name="Text Box 214"/>
            <p:cNvSpPr txBox="1">
              <a:spLocks noChangeArrowheads="1"/>
            </p:cNvSpPr>
            <p:nvPr/>
          </p:nvSpPr>
          <p:spPr bwMode="auto">
            <a:xfrm>
              <a:off x="8340725" y="5410200"/>
              <a:ext cx="60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h.c</a:t>
              </a:r>
            </a:p>
          </p:txBody>
        </p:sp>
        <p:sp>
          <p:nvSpPr>
            <p:cNvPr id="3290" name="Line 218"/>
            <p:cNvSpPr>
              <a:spLocks noChangeShapeType="1"/>
            </p:cNvSpPr>
            <p:nvPr/>
          </p:nvSpPr>
          <p:spPr bwMode="auto">
            <a:xfrm>
              <a:off x="7445375" y="5867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Line 219"/>
            <p:cNvSpPr>
              <a:spLocks noChangeShapeType="1"/>
            </p:cNvSpPr>
            <p:nvPr/>
          </p:nvSpPr>
          <p:spPr bwMode="auto">
            <a:xfrm>
              <a:off x="5616575" y="5867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" name="Straight Connector 4"/>
            <p:cNvCxnSpPr>
              <a:endCxn id="3267" idx="1"/>
            </p:cNvCxnSpPr>
            <p:nvPr/>
          </p:nvCxnSpPr>
          <p:spPr>
            <a:xfrm>
              <a:off x="5629275" y="4305300"/>
              <a:ext cx="9525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467600" y="4340133"/>
              <a:ext cx="9525" cy="342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227" grpId="1"/>
      <p:bldP spid="3227" grpId="2"/>
      <p:bldP spid="3244" grpId="0"/>
      <p:bldP spid="3287" grpId="0" animBg="1"/>
      <p:bldP spid="3289" grpId="0"/>
      <p:bldP spid="3" grpId="0"/>
      <p:bldP spid="3" grpId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28600" y="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886200" y="955675"/>
            <a:ext cx="4441825" cy="1335088"/>
            <a:chOff x="2434" y="720"/>
            <a:chExt cx="2798" cy="841"/>
          </a:xfrm>
        </p:grpSpPr>
        <p:pic>
          <p:nvPicPr>
            <p:cNvPr id="11307" name="Picture 3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34" y="720"/>
              <a:ext cx="2496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8" name="Text Box 42"/>
            <p:cNvSpPr txBox="1">
              <a:spLocks noChangeArrowheads="1"/>
            </p:cNvSpPr>
            <p:nvPr/>
          </p:nvSpPr>
          <p:spPr bwMode="auto">
            <a:xfrm>
              <a:off x="3024" y="1142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1</a:t>
              </a:r>
              <a:endParaRPr lang="en-US" sz="2000" b="1"/>
            </a:p>
          </p:txBody>
        </p:sp>
        <p:sp>
          <p:nvSpPr>
            <p:cNvPr id="11309" name="Text Box 43"/>
            <p:cNvSpPr txBox="1">
              <a:spLocks noChangeArrowheads="1"/>
            </p:cNvSpPr>
            <p:nvPr/>
          </p:nvSpPr>
          <p:spPr bwMode="auto">
            <a:xfrm>
              <a:off x="3936" y="117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11310" name="Text Box 48"/>
            <p:cNvSpPr txBox="1">
              <a:spLocks noChangeArrowheads="1"/>
            </p:cNvSpPr>
            <p:nvPr/>
          </p:nvSpPr>
          <p:spPr bwMode="auto">
            <a:xfrm>
              <a:off x="4848" y="113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h.a</a:t>
              </a:r>
            </a:p>
          </p:txBody>
        </p:sp>
        <p:sp>
          <p:nvSpPr>
            <p:cNvPr id="11311" name="Rectangle 54"/>
            <p:cNvSpPr>
              <a:spLocks noChangeArrowheads="1"/>
            </p:cNvSpPr>
            <p:nvPr/>
          </p:nvSpPr>
          <p:spPr bwMode="auto">
            <a:xfrm>
              <a:off x="3120" y="1426"/>
              <a:ext cx="1152" cy="96"/>
            </a:xfrm>
            <a:prstGeom prst="rect">
              <a:avLst/>
            </a:prstGeom>
            <a:gradFill rotWithShape="1">
              <a:gsLst>
                <a:gs pos="0">
                  <a:srgbClr val="000082"/>
                </a:gs>
                <a:gs pos="14999">
                  <a:srgbClr val="66008F"/>
                </a:gs>
                <a:gs pos="32500">
                  <a:srgbClr val="BA0066"/>
                </a:gs>
                <a:gs pos="45000">
                  <a:srgbClr val="FF0000"/>
                </a:gs>
                <a:gs pos="50000">
                  <a:srgbClr val="FF8200"/>
                </a:gs>
                <a:gs pos="55000">
                  <a:srgbClr val="FF0000"/>
                </a:gs>
                <a:gs pos="67500">
                  <a:srgbClr val="BA0066"/>
                </a:gs>
                <a:gs pos="85001">
                  <a:srgbClr val="66008F"/>
                </a:gs>
                <a:gs pos="100000">
                  <a:srgbClr val="0000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76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25" y="2589213"/>
            <a:ext cx="39624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Text Box 44"/>
          <p:cNvSpPr txBox="1">
            <a:spLocks noChangeArrowheads="1"/>
          </p:cNvSpPr>
          <p:nvPr/>
        </p:nvSpPr>
        <p:spPr bwMode="auto">
          <a:xfrm>
            <a:off x="5051425" y="314483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2</a:t>
            </a:r>
            <a:endParaRPr lang="en-US" sz="2000" b="1"/>
          </a:p>
        </p:txBody>
      </p:sp>
      <p:sp>
        <p:nvSpPr>
          <p:cNvPr id="11278" name="Text Box 45"/>
          <p:cNvSpPr txBox="1">
            <a:spLocks noChangeArrowheads="1"/>
          </p:cNvSpPr>
          <p:nvPr/>
        </p:nvSpPr>
        <p:spPr bwMode="auto">
          <a:xfrm>
            <a:off x="5965825" y="322103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11279" name="Text Box 49"/>
          <p:cNvSpPr txBox="1">
            <a:spLocks noChangeArrowheads="1"/>
          </p:cNvSpPr>
          <p:nvPr/>
        </p:nvSpPr>
        <p:spPr bwMode="auto">
          <a:xfrm>
            <a:off x="7794625" y="304641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h.b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984625" y="4689475"/>
            <a:ext cx="4454525" cy="1335088"/>
            <a:chOff x="2832" y="3120"/>
            <a:chExt cx="2806" cy="841"/>
          </a:xfrm>
        </p:grpSpPr>
        <p:pic>
          <p:nvPicPr>
            <p:cNvPr id="11303" name="Picture 4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2" y="3120"/>
              <a:ext cx="2496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4" name="Text Box 46"/>
            <p:cNvSpPr txBox="1">
              <a:spLocks noChangeArrowheads="1"/>
            </p:cNvSpPr>
            <p:nvPr/>
          </p:nvSpPr>
          <p:spPr bwMode="auto">
            <a:xfrm>
              <a:off x="3504" y="340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3</a:t>
              </a:r>
              <a:endParaRPr lang="en-US" sz="2000" b="1"/>
            </a:p>
          </p:txBody>
        </p:sp>
        <p:sp>
          <p:nvSpPr>
            <p:cNvPr id="11305" name="Text Box 47"/>
            <p:cNvSpPr txBox="1">
              <a:spLocks noChangeArrowheads="1"/>
            </p:cNvSpPr>
            <p:nvPr/>
          </p:nvSpPr>
          <p:spPr bwMode="auto">
            <a:xfrm>
              <a:off x="4080" y="345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11306" name="Text Box 50"/>
            <p:cNvSpPr txBox="1">
              <a:spLocks noChangeArrowheads="1"/>
            </p:cNvSpPr>
            <p:nvPr/>
          </p:nvSpPr>
          <p:spPr bwMode="auto">
            <a:xfrm>
              <a:off x="5254" y="340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h.c</a:t>
              </a:r>
            </a:p>
          </p:txBody>
        </p:sp>
      </p:grp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5051425" y="57785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5051425" y="5559425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5051425" y="5997575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5267325" y="226060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</a:t>
            </a:r>
            <a:r>
              <a:rPr lang="en-US" b="1" baseline="-25000">
                <a:solidFill>
                  <a:srgbClr val="FF0000"/>
                </a:solidFill>
              </a:rPr>
              <a:t>1</a:t>
            </a:r>
            <a:r>
              <a:rPr lang="en-US" b="1">
                <a:solidFill>
                  <a:srgbClr val="FF0000"/>
                </a:solidFill>
              </a:rPr>
              <a:t> = R</a:t>
            </a:r>
          </a:p>
        </p:txBody>
      </p:sp>
      <p:pic>
        <p:nvPicPr>
          <p:cNvPr id="4162" name="Picture 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8375" y="3971925"/>
            <a:ext cx="2743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63" name="Picture 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0825" y="6153150"/>
            <a:ext cx="4038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64" name="AutoShape 68"/>
          <p:cNvSpPr>
            <a:spLocks noChangeArrowheads="1"/>
          </p:cNvSpPr>
          <p:nvPr/>
        </p:nvSpPr>
        <p:spPr bwMode="auto">
          <a:xfrm>
            <a:off x="609600" y="3733800"/>
            <a:ext cx="2667000" cy="914400"/>
          </a:xfrm>
          <a:prstGeom prst="wedgeRoundRectCallout">
            <a:avLst>
              <a:gd name="adj1" fmla="val 96370"/>
              <a:gd name="adj2" fmla="val 2725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 trở tương đương 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304800" y="5410200"/>
            <a:ext cx="2667000" cy="914400"/>
          </a:xfrm>
          <a:prstGeom prst="wedgeRoundRectCallout">
            <a:avLst>
              <a:gd name="adj1" fmla="val 96370"/>
              <a:gd name="adj2" fmla="val 2725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 trở tương đương 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Line 70"/>
          <p:cNvSpPr>
            <a:spLocks noChangeShapeType="1"/>
          </p:cNvSpPr>
          <p:nvPr/>
        </p:nvSpPr>
        <p:spPr bwMode="auto">
          <a:xfrm>
            <a:off x="5051425" y="556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71"/>
          <p:cNvSpPr>
            <a:spLocks noChangeShapeType="1"/>
          </p:cNvSpPr>
          <p:nvPr/>
        </p:nvSpPr>
        <p:spPr bwMode="auto">
          <a:xfrm>
            <a:off x="6880225" y="55943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73"/>
          <p:cNvSpPr>
            <a:spLocks noChangeShapeType="1"/>
          </p:cNvSpPr>
          <p:nvPr/>
        </p:nvSpPr>
        <p:spPr bwMode="auto">
          <a:xfrm>
            <a:off x="6880225" y="3635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93" name="Picture 77" descr="TRFA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4862" y="2362200"/>
            <a:ext cx="947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4" name="Rectangle 78"/>
          <p:cNvSpPr>
            <a:spLocks noChangeArrowheads="1"/>
          </p:cNvSpPr>
          <p:nvPr/>
        </p:nvSpPr>
        <p:spPr bwMode="auto">
          <a:xfrm>
            <a:off x="5029200" y="3657600"/>
            <a:ext cx="1828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79"/>
          <p:cNvSpPr>
            <a:spLocks noChangeShapeType="1"/>
          </p:cNvSpPr>
          <p:nvPr/>
        </p:nvSpPr>
        <p:spPr bwMode="auto">
          <a:xfrm>
            <a:off x="5038725" y="36036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5029200" y="3810000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5029200" y="3571875"/>
            <a:ext cx="1828800" cy="1524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>
            <a:off x="-15988" y="2489200"/>
            <a:ext cx="10668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/>
              <a:t>C2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228600" y="3733800"/>
            <a:ext cx="3352800" cy="2678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2.Nếu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h.b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chập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2S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3S</a:t>
            </a:r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5029200" y="3603625"/>
            <a:ext cx="1828800" cy="3048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5051425" y="5629275"/>
            <a:ext cx="18288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3" grpId="0" animBg="1"/>
      <p:bldP spid="4158" grpId="0" animBg="1"/>
      <p:bldP spid="4159" grpId="0" animBg="1"/>
      <p:bldP spid="4161" grpId="0"/>
      <p:bldP spid="4164" grpId="0" animBg="1"/>
      <p:bldP spid="4164" grpId="1" animBg="1"/>
      <p:bldP spid="4165" grpId="0" animBg="1"/>
      <p:bldP spid="4165" grpId="1" animBg="1"/>
      <p:bldP spid="4176" grpId="0" animBg="1"/>
      <p:bldP spid="4177" grpId="0" animBg="1"/>
      <p:bldP spid="4178" grpId="0" animBg="1"/>
      <p:bldP spid="4180" grpId="0" animBg="1"/>
      <p:bldP spid="4181" grpId="0" animBg="1"/>
      <p:bldP spid="4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 rot="5400000">
            <a:off x="-1581150" y="16954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293" name="Picture 7" descr="earth_atom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99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100138"/>
            <a:ext cx="39624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Text Box 20"/>
          <p:cNvSpPr txBox="1">
            <a:spLocks noChangeArrowheads="1"/>
          </p:cNvSpPr>
          <p:nvPr/>
        </p:nvSpPr>
        <p:spPr bwMode="auto">
          <a:xfrm>
            <a:off x="5105400" y="165576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</a:t>
            </a:r>
            <a:r>
              <a:rPr lang="en-US" sz="2000" b="1" baseline="-25000"/>
              <a:t>2</a:t>
            </a:r>
            <a:endParaRPr lang="en-US" sz="2000" b="1"/>
          </a:p>
        </p:txBody>
      </p:sp>
      <p:sp>
        <p:nvSpPr>
          <p:cNvPr id="12301" name="Text Box 21"/>
          <p:cNvSpPr txBox="1">
            <a:spLocks noChangeArrowheads="1"/>
          </p:cNvSpPr>
          <p:nvPr/>
        </p:nvSpPr>
        <p:spPr bwMode="auto">
          <a:xfrm>
            <a:off x="6019800" y="173196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l</a:t>
            </a:r>
          </a:p>
        </p:txBody>
      </p:sp>
      <p:sp>
        <p:nvSpPr>
          <p:cNvPr id="12302" name="Text Box 22"/>
          <p:cNvSpPr txBox="1">
            <a:spLocks noChangeArrowheads="1"/>
          </p:cNvSpPr>
          <p:nvPr/>
        </p:nvSpPr>
        <p:spPr bwMode="auto">
          <a:xfrm>
            <a:off x="7848600" y="15573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h.b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038600" y="3200400"/>
            <a:ext cx="4454525" cy="1335088"/>
            <a:chOff x="2832" y="3120"/>
            <a:chExt cx="2806" cy="841"/>
          </a:xfrm>
        </p:grpSpPr>
        <p:pic>
          <p:nvPicPr>
            <p:cNvPr id="12312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32" y="3120"/>
              <a:ext cx="2496" cy="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3504" y="3408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R</a:t>
              </a:r>
              <a:r>
                <a:rPr lang="en-US" sz="2000" b="1" baseline="-25000"/>
                <a:t>3</a:t>
              </a:r>
              <a:endParaRPr lang="en-US" sz="2000" b="1"/>
            </a:p>
          </p:txBody>
        </p:sp>
        <p:sp>
          <p:nvSpPr>
            <p:cNvPr id="12314" name="Text Box 26"/>
            <p:cNvSpPr txBox="1">
              <a:spLocks noChangeArrowheads="1"/>
            </p:cNvSpPr>
            <p:nvPr/>
          </p:nvSpPr>
          <p:spPr bwMode="auto">
            <a:xfrm>
              <a:off x="4080" y="3456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l</a:t>
              </a:r>
            </a:p>
          </p:txBody>
        </p:sp>
        <p:sp>
          <p:nvSpPr>
            <p:cNvPr id="12315" name="Text Box 27"/>
            <p:cNvSpPr txBox="1">
              <a:spLocks noChangeArrowheads="1"/>
            </p:cNvSpPr>
            <p:nvPr/>
          </p:nvSpPr>
          <p:spPr bwMode="auto">
            <a:xfrm>
              <a:off x="5254" y="340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h.c</a:t>
              </a:r>
            </a:p>
          </p:txBody>
        </p:sp>
      </p:grpSp>
      <p:pic>
        <p:nvPicPr>
          <p:cNvPr id="12304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2350" y="2482850"/>
            <a:ext cx="2743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4648200"/>
            <a:ext cx="40386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5" name="Oval 45"/>
          <p:cNvSpPr>
            <a:spLocks noChangeArrowheads="1"/>
          </p:cNvSpPr>
          <p:nvPr/>
        </p:nvSpPr>
        <p:spPr bwMode="auto">
          <a:xfrm>
            <a:off x="0" y="762000"/>
            <a:ext cx="1066800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/>
              <a:t>C2</a:t>
            </a:r>
          </a:p>
        </p:txBody>
      </p:sp>
      <p:sp>
        <p:nvSpPr>
          <p:cNvPr id="12308" name="Rectangle 48"/>
          <p:cNvSpPr>
            <a:spLocks noChangeArrowheads="1"/>
          </p:cNvSpPr>
          <p:nvPr/>
        </p:nvSpPr>
        <p:spPr bwMode="auto">
          <a:xfrm>
            <a:off x="5159375" y="2124075"/>
            <a:ext cx="1828800" cy="3048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49"/>
          <p:cNvSpPr>
            <a:spLocks noChangeArrowheads="1"/>
          </p:cNvSpPr>
          <p:nvPr/>
        </p:nvSpPr>
        <p:spPr bwMode="auto">
          <a:xfrm>
            <a:off x="5083175" y="4149725"/>
            <a:ext cx="1828800" cy="4572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0" y="1295400"/>
            <a:ext cx="3733800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2S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3S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3886200" y="5562600"/>
            <a:ext cx="48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0099"/>
              </a:buClr>
              <a:buFont typeface="Times New Roman" pitchFamily="18" charset="0"/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2, 3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2,3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2" grpId="0" animBg="1"/>
      <p:bldP spid="5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76200"/>
            <a:ext cx="9144000" cy="990600"/>
            <a:chOff x="0" y="0"/>
            <a:chExt cx="5760" cy="576"/>
          </a:xfrm>
        </p:grpSpPr>
        <p:sp>
          <p:nvSpPr>
            <p:cNvPr id="212997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1299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vi-VN"/>
            </a:p>
          </p:txBody>
        </p:sp>
      </p:grpSp>
      <p:pic>
        <p:nvPicPr>
          <p:cNvPr id="212999" name="Picture 7" descr="earth_atom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</p:spPr>
      </p:pic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04800" y="269557"/>
            <a:ext cx="8839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latin typeface="Arial" charset="0"/>
              </a:rPr>
              <a:t>:</a:t>
            </a:r>
          </a:p>
        </p:txBody>
      </p:sp>
      <p:sp>
        <p:nvSpPr>
          <p:cNvPr id="213002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4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228600" y="838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Dự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0" y="1219200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228600" y="24384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3009" name="Line 17"/>
          <p:cNvSpPr>
            <a:spLocks noChangeShapeType="1"/>
          </p:cNvSpPr>
          <p:nvPr/>
        </p:nvSpPr>
        <p:spPr bwMode="auto">
          <a:xfrm flipV="1">
            <a:off x="0" y="3810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0" y="30480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3014" name="Text Box 22"/>
          <p:cNvSpPr txBox="1">
            <a:spLocks noChangeArrowheads="1"/>
          </p:cNvSpPr>
          <p:nvPr/>
        </p:nvSpPr>
        <p:spPr bwMode="auto">
          <a:xfrm>
            <a:off x="0" y="38862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3015" name="Text Box 23"/>
          <p:cNvSpPr txBox="1">
            <a:spLocks noChangeArrowheads="1"/>
          </p:cNvSpPr>
          <p:nvPr/>
        </p:nvSpPr>
        <p:spPr bwMode="auto">
          <a:xfrm>
            <a:off x="228600" y="4800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FF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5" grpId="0"/>
      <p:bldP spid="213006" grpId="0"/>
      <p:bldP spid="2130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-1581150" y="1581150"/>
            <a:ext cx="67437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rot="5400000">
            <a:off x="304006" y="3429794"/>
            <a:ext cx="6707188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5760" cy="576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480"/>
              <a:ext cx="576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4341" name="Picture 7" descr="earth_atom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20638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0" y="17526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V="1">
            <a:off x="0" y="30480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457200" y="228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 flipV="1">
            <a:off x="0" y="3733800"/>
            <a:ext cx="3581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0" y="838200"/>
            <a:ext cx="3581400" cy="157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8.3. </a:t>
            </a:r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371600"/>
            <a:ext cx="36576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7050" y="1423988"/>
            <a:ext cx="5429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52400" y="2514600"/>
            <a:ext cx="3733800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4148" y="1501775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334000" y="20574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781800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U</a:t>
            </a:r>
            <a:r>
              <a:rPr lang="en-US" sz="2800" b="1" baseline="-25000">
                <a:solidFill>
                  <a:srgbClr val="FF0000"/>
                </a:solidFill>
              </a:rPr>
              <a:t>1</a:t>
            </a:r>
            <a:endParaRPr lang="en-US" sz="2800" b="1">
              <a:solidFill>
                <a:srgbClr val="FF0000"/>
              </a:solidFill>
            </a:endParaRPr>
          </a:p>
        </p:txBody>
      </p:sp>
      <p:graphicFrame>
        <p:nvGraphicFramePr>
          <p:cNvPr id="7241" name="Group 73"/>
          <p:cNvGraphicFramePr>
            <a:graphicFrameLocks noGrp="1"/>
          </p:cNvGraphicFramePr>
          <p:nvPr/>
        </p:nvGraphicFramePr>
        <p:xfrm>
          <a:off x="3925888" y="4391025"/>
          <a:ext cx="5173662" cy="2286000"/>
        </p:xfrm>
        <a:graphic>
          <a:graphicData uri="http://schemas.openxmlformats.org/drawingml/2006/table">
            <a:tbl>
              <a:tblPr/>
              <a:tblGrid>
                <a:gridCol w="2170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63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2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HĐT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DĐ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(Ω)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DD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52400" y="3962400"/>
            <a:ext cx="3581400" cy="2516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2.Thay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6051550" y="2460625"/>
            <a:ext cx="1828800" cy="3810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248400" y="19939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7010400" y="19939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5319713" y="2057400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6772275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8153400" y="54864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8153400" y="60960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nimBg="1" autoUpdateAnimBg="0"/>
      <p:bldP spid="7196" grpId="0" animBg="1" autoUpdateAnimBg="0"/>
      <p:bldP spid="7223" grpId="0" animBg="1" autoUpdateAnimBg="0"/>
      <p:bldP spid="7224" grpId="0" animBg="1"/>
      <p:bldP spid="7225" grpId="0" autoUpdateAnimBg="0"/>
      <p:bldP spid="7226" grpId="0" autoUpdateAnimBg="0"/>
      <p:bldP spid="7227" grpId="0" autoUpdateAnimBg="0"/>
      <p:bldP spid="7228" grpId="0" autoUpdateAnimBg="0"/>
      <p:bldP spid="7229" grpId="0" autoUpdateAnimBg="0"/>
      <p:bldP spid="72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vi-VN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 flipV="1">
            <a:off x="6934200" y="4267200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183318" name="Rectangle 22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r>
                <a:rPr lang="en-US" sz="2000" dirty="0">
                  <a:solidFill>
                    <a:srgbClr val="F00A20"/>
                  </a:solidFill>
                  <a:latin typeface="Times New Roman" pitchFamily="18" charset="0"/>
                  <a:cs typeface="Times New Roman" pitchFamily="18" charset="0"/>
                </a:rPr>
                <a:t>6V</a:t>
              </a:r>
            </a:p>
          </p:txBody>
        </p:sp>
        <p:sp>
          <p:nvSpPr>
            <p:cNvPr id="183319" name="Line 23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20" name="Line 24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21" name="Line 25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3" name="AutoShape 27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5" name="Oval 29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6" name="Arc 30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9" name="Line 33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6" name="Line 40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183347" name="Text Box 51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183348" name="AutoShape 52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50" name="AutoShape 54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83352" name="Arc 56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353" name="Freeform 57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54" name="Freeform 58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55" name="Oval 59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3356" name="Oval 60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57" name="Oval 61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358" name="Text Box 62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183359" name="Text Box 63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183360" name="Text Box 64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3361" name="Rectangle 65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183362" name="Line 66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 rot="-1062720">
            <a:off x="628650" y="4162425"/>
            <a:ext cx="793750" cy="557213"/>
            <a:chOff x="1680" y="1440"/>
            <a:chExt cx="592" cy="400"/>
          </a:xfrm>
        </p:grpSpPr>
        <p:sp>
          <p:nvSpPr>
            <p:cNvPr id="183364" name="Oval 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365" name="Line 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66" name="Line 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367" name="Line 71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68" name="Line 72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2790825" y="2166938"/>
            <a:ext cx="914400" cy="604837"/>
            <a:chOff x="2208" y="3840"/>
            <a:chExt cx="576" cy="381"/>
          </a:xfrm>
        </p:grpSpPr>
        <p:sp>
          <p:nvSpPr>
            <p:cNvPr id="183398" name="Line 102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399" name="Line 103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400" name="Line 104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83402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83403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04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vi-VN"/>
            </a:p>
          </p:txBody>
        </p:sp>
        <p:sp>
          <p:nvSpPr>
            <p:cNvPr id="183405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06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07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08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3409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10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11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2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3413" name="Text Box 117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3414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5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6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7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8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19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0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1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2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3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4" name="Line 128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5" name="Line 129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6" name="Line 130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7" name="Line 131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8" name="Line 132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29" name="Line 133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0" name="Line 134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1" name="Line 135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2" name="Line 136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3" name="Line 137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4" name="Line 138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5" name="Line 139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6" name="Line 140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7" name="Line 141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8" name="Line 142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39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0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1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2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3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44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3445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3446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3447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3448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83449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0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1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52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3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4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5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56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57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8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59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183460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3461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3463" name="Line 167"/>
          <p:cNvSpPr>
            <a:spLocks noChangeShapeType="1"/>
          </p:cNvSpPr>
          <p:nvPr/>
        </p:nvSpPr>
        <p:spPr bwMode="auto">
          <a:xfrm>
            <a:off x="4114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64" name="Line 168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66" name="Line 170"/>
          <p:cNvSpPr>
            <a:spLocks noChangeShapeType="1"/>
          </p:cNvSpPr>
          <p:nvPr/>
        </p:nvSpPr>
        <p:spPr bwMode="auto">
          <a:xfrm>
            <a:off x="4114800" y="65532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73"/>
          <p:cNvGrpSpPr>
            <a:grpSpLocks/>
          </p:cNvGrpSpPr>
          <p:nvPr/>
        </p:nvGrpSpPr>
        <p:grpSpPr bwMode="auto">
          <a:xfrm rot="-285818">
            <a:off x="4800600" y="5791200"/>
            <a:ext cx="1066800" cy="609600"/>
            <a:chOff x="1488" y="3504"/>
            <a:chExt cx="864" cy="480"/>
          </a:xfrm>
        </p:grpSpPr>
        <p:sp>
          <p:nvSpPr>
            <p:cNvPr id="183462" name="Line 166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468" name="Line 172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470" name="Text Box 174"/>
          <p:cNvSpPr txBox="1">
            <a:spLocks noChangeArrowheads="1"/>
          </p:cNvSpPr>
          <p:nvPr/>
        </p:nvSpPr>
        <p:spPr bwMode="auto">
          <a:xfrm>
            <a:off x="5562600" y="2743200"/>
            <a:ext cx="3200400" cy="4572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=U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6/0,5= 12ôm</a:t>
            </a:r>
          </a:p>
        </p:txBody>
      </p:sp>
      <p:sp>
        <p:nvSpPr>
          <p:cNvPr id="183471" name="Text Box 175"/>
          <p:cNvSpPr txBox="1">
            <a:spLocks noChangeArrowheads="1"/>
          </p:cNvSpPr>
          <p:nvPr/>
        </p:nvSpPr>
        <p:spPr bwMode="auto">
          <a:xfrm>
            <a:off x="4191000" y="35052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-  R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83474" name="Rectangle 178"/>
          <p:cNvSpPr>
            <a:spLocks noChangeArrowheads="1"/>
          </p:cNvSpPr>
          <p:nvPr/>
        </p:nvSpPr>
        <p:spPr bwMode="auto">
          <a:xfrm>
            <a:off x="4343400" y="4114800"/>
            <a:ext cx="22860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83475" name="Line 179"/>
          <p:cNvSpPr>
            <a:spLocks noChangeShapeType="1"/>
          </p:cNvSpPr>
          <p:nvPr/>
        </p:nvSpPr>
        <p:spPr bwMode="auto">
          <a:xfrm>
            <a:off x="4114800" y="4343400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76" name="Line 180"/>
          <p:cNvSpPr>
            <a:spLocks noChangeShapeType="1"/>
          </p:cNvSpPr>
          <p:nvPr/>
        </p:nvSpPr>
        <p:spPr bwMode="auto">
          <a:xfrm>
            <a:off x="6553200" y="42672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477" name="Rectangle 181"/>
          <p:cNvSpPr>
            <a:spLocks noChangeArrowheads="1"/>
          </p:cNvSpPr>
          <p:nvPr/>
        </p:nvSpPr>
        <p:spPr bwMode="auto">
          <a:xfrm>
            <a:off x="0" y="228600"/>
            <a:ext cx="9144000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3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3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4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vi-VN"/>
          </a:p>
        </p:txBody>
      </p:sp>
      <p:sp>
        <p:nvSpPr>
          <p:cNvPr id="202757" name="Line 5"/>
          <p:cNvSpPr>
            <a:spLocks noChangeShapeType="1"/>
          </p:cNvSpPr>
          <p:nvPr/>
        </p:nvSpPr>
        <p:spPr bwMode="auto">
          <a:xfrm flipV="1">
            <a:off x="6934200" y="4267200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 flipH="1" flipV="1">
            <a:off x="4775200" y="3268663"/>
            <a:ext cx="257175" cy="16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2362200" y="5105400"/>
            <a:ext cx="17526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r>
                <a:rPr lang="en-US">
                  <a:solidFill>
                    <a:srgbClr val="F00A2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202766" name="Line 14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7" name="Line 15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0" name="AutoShape 18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2" name="Oval 20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3" name="Arc 21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G0" fmla="+- 2653 0 0"/>
              <a:gd name="G1" fmla="+- 17906 0 0"/>
              <a:gd name="G2" fmla="+- 21600 0 0"/>
              <a:gd name="T0" fmla="*/ 14733 w 24253"/>
              <a:gd name="T1" fmla="*/ 0 h 39506"/>
              <a:gd name="T2" fmla="*/ 0 w 24253"/>
              <a:gd name="T3" fmla="*/ 39342 h 39506"/>
              <a:gd name="T4" fmla="*/ 2653 w 24253"/>
              <a:gd name="T5" fmla="*/ 17906 h 39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 rot="19393140">
            <a:off x="401638" y="3733800"/>
            <a:ext cx="4984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6" name="Line 24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 rot="189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1" name="Line 29"/>
          <p:cNvSpPr>
            <a:spLocks noChangeShapeType="1"/>
          </p:cNvSpPr>
          <p:nvPr/>
        </p:nvSpPr>
        <p:spPr bwMode="auto">
          <a:xfrm rot="195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2" name="Line 30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3" name="Line 31"/>
          <p:cNvSpPr>
            <a:spLocks noChangeShapeType="1"/>
          </p:cNvSpPr>
          <p:nvPr/>
        </p:nvSpPr>
        <p:spPr bwMode="auto">
          <a:xfrm rot="207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4" name="Line 32"/>
          <p:cNvSpPr>
            <a:spLocks noChangeShapeType="1"/>
          </p:cNvSpPr>
          <p:nvPr/>
        </p:nvSpPr>
        <p:spPr bwMode="auto">
          <a:xfrm rot="21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5" name="Line 33"/>
          <p:cNvSpPr>
            <a:spLocks noChangeShapeType="1"/>
          </p:cNvSpPr>
          <p:nvPr/>
        </p:nvSpPr>
        <p:spPr bwMode="auto">
          <a:xfrm rot="495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6" name="Line 34"/>
          <p:cNvSpPr>
            <a:spLocks noChangeShapeType="1"/>
          </p:cNvSpPr>
          <p:nvPr/>
        </p:nvSpPr>
        <p:spPr bwMode="auto">
          <a:xfrm rot="393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7" name="Line 35"/>
          <p:cNvSpPr>
            <a:spLocks noChangeShapeType="1"/>
          </p:cNvSpPr>
          <p:nvPr/>
        </p:nvSpPr>
        <p:spPr bwMode="auto">
          <a:xfrm rot="399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8" name="Line 36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89" name="Line 37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90" name="Line 38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91" name="Text Box 39"/>
          <p:cNvSpPr txBox="1">
            <a:spLocks noChangeArrowheads="1"/>
          </p:cNvSpPr>
          <p:nvPr/>
        </p:nvSpPr>
        <p:spPr bwMode="auto">
          <a:xfrm rot="17403252">
            <a:off x="165100" y="4137026"/>
            <a:ext cx="4413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charset="0"/>
            </a:endParaRPr>
          </a:p>
        </p:txBody>
      </p:sp>
      <p:sp>
        <p:nvSpPr>
          <p:cNvPr id="202792" name="Text Box 40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</a:t>
            </a:r>
          </a:p>
        </p:txBody>
      </p:sp>
      <p:sp>
        <p:nvSpPr>
          <p:cNvPr id="202793" name="Text Box 41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1,5</a:t>
            </a:r>
          </a:p>
        </p:txBody>
      </p:sp>
      <p:sp>
        <p:nvSpPr>
          <p:cNvPr id="202794" name="Text Box 42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02795" name="AutoShape 43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G0" fmla="+- 1811 0 0"/>
              <a:gd name="G1" fmla="+- -11364493 0 0"/>
              <a:gd name="G2" fmla="+- 0 0 -11364493"/>
              <a:gd name="T0" fmla="*/ 0 256 1"/>
              <a:gd name="T1" fmla="*/ 180 256 1"/>
              <a:gd name="G3" fmla="+- -11364493 T0 T1"/>
              <a:gd name="T2" fmla="*/ 0 256 1"/>
              <a:gd name="T3" fmla="*/ 90 256 1"/>
              <a:gd name="G4" fmla="+- -11364493 T2 T3"/>
              <a:gd name="G5" fmla="*/ G4 2 1"/>
              <a:gd name="T4" fmla="*/ 90 256 1"/>
              <a:gd name="T5" fmla="*/ 0 256 1"/>
              <a:gd name="G6" fmla="+- -11364493 T4 T5"/>
              <a:gd name="G7" fmla="*/ G6 2 1"/>
              <a:gd name="G8" fmla="abs -1136449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811"/>
              <a:gd name="G18" fmla="*/ 1811 1 2"/>
              <a:gd name="G19" fmla="+- G18 5400 0"/>
              <a:gd name="G20" fmla="cos G19 -11364493"/>
              <a:gd name="G21" fmla="sin G19 -11364493"/>
              <a:gd name="G22" fmla="+- G20 10800 0"/>
              <a:gd name="G23" fmla="+- G21 10800 0"/>
              <a:gd name="G24" fmla="+- 10800 0 G20"/>
              <a:gd name="G25" fmla="+- 1811 10800 0"/>
              <a:gd name="G26" fmla="?: G9 G17 G25"/>
              <a:gd name="G27" fmla="?: G9 0 21600"/>
              <a:gd name="G28" fmla="cos 10800 -11364493"/>
              <a:gd name="G29" fmla="sin 10800 -11364493"/>
              <a:gd name="G30" fmla="sin 1811 -11364493"/>
              <a:gd name="G31" fmla="+- G28 10800 0"/>
              <a:gd name="G32" fmla="+- G29 10800 0"/>
              <a:gd name="G33" fmla="+- G30 10800 0"/>
              <a:gd name="G34" fmla="?: G4 0 G31"/>
              <a:gd name="G35" fmla="?: -11364493 G34 0"/>
              <a:gd name="G36" fmla="?: G6 G35 G31"/>
              <a:gd name="G37" fmla="+- 21600 0 G36"/>
              <a:gd name="G38" fmla="?: G4 0 G33"/>
              <a:gd name="G39" fmla="?: -1136449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35 w 21600"/>
              <a:gd name="T15" fmla="*/ 10076 h 21600"/>
              <a:gd name="T16" fmla="*/ 10800 w 21600"/>
              <a:gd name="T17" fmla="*/ 8989 h 21600"/>
              <a:gd name="T18" fmla="*/ 17065 w 21600"/>
              <a:gd name="T19" fmla="*/ 100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close/>
              </a:path>
            </a:pathLst>
          </a:custGeom>
          <a:solidFill>
            <a:srgbClr val="FFFFCC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57150" cmpd="thickThin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797" name="AutoShape 45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G0" fmla="+- 432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202799" name="Arc 47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00" name="Freeform 48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01" name="Freeform 49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02" name="Oval 50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202803" name="Oval 51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04" name="Oval 52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05" name="Text Box 53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+</a:t>
            </a:r>
          </a:p>
        </p:txBody>
      </p:sp>
      <p:sp>
        <p:nvSpPr>
          <p:cNvPr id="202806" name="Text Box 54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</a:t>
            </a:r>
          </a:p>
        </p:txBody>
      </p:sp>
      <p:sp>
        <p:nvSpPr>
          <p:cNvPr id="202807" name="Text Box 55"/>
          <p:cNvSpPr txBox="1">
            <a:spLocks noChangeArrowheads="1"/>
          </p:cNvSpPr>
          <p:nvPr/>
        </p:nvSpPr>
        <p:spPr bwMode="auto">
          <a:xfrm>
            <a:off x="771525" y="4689475"/>
            <a:ext cx="515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2808" name="Rectangle 56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latin typeface="Arial" charset="0"/>
            </a:endParaRPr>
          </a:p>
        </p:txBody>
      </p:sp>
      <p:sp>
        <p:nvSpPr>
          <p:cNvPr id="202809" name="Line 57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 rot="-1062720">
            <a:off x="628650" y="4162425"/>
            <a:ext cx="793750" cy="557213"/>
            <a:chOff x="1680" y="1440"/>
            <a:chExt cx="592" cy="400"/>
          </a:xfrm>
        </p:grpSpPr>
        <p:sp>
          <p:nvSpPr>
            <p:cNvPr id="202811" name="Oval 59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02812" name="Line 60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13" name="Line 61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14" name="Line 62"/>
          <p:cNvSpPr>
            <a:spLocks noChangeShapeType="1"/>
          </p:cNvSpPr>
          <p:nvPr/>
        </p:nvSpPr>
        <p:spPr bwMode="auto">
          <a:xfrm>
            <a:off x="1466850" y="5076825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2790825" y="2166938"/>
            <a:ext cx="914400" cy="604837"/>
            <a:chOff x="2208" y="3840"/>
            <a:chExt cx="576" cy="381"/>
          </a:xfrm>
        </p:grpSpPr>
        <p:sp>
          <p:nvSpPr>
            <p:cNvPr id="202817" name="Line 65"/>
            <p:cNvSpPr>
              <a:spLocks noChangeShapeType="1"/>
            </p:cNvSpPr>
            <p:nvPr/>
          </p:nvSpPr>
          <p:spPr bwMode="auto">
            <a:xfrm flipV="1">
              <a:off x="2496" y="3840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18" name="Line 66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19" name="Line 67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202821" name="Text Box 69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202822" name="Oval 70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02823" name="Rectangle 71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vi-VN"/>
            </a:p>
          </p:txBody>
        </p:sp>
        <p:sp>
          <p:nvSpPr>
            <p:cNvPr id="202824" name="Rectangle 72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5" name="Rectangle 73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6" name="Oval 74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7" name="Text Box 75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02828" name="Oval 76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29" name="Arc 77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30" name="Line 78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1" name="Text Box 79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202832" name="Text Box 80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02833" name="Line 81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4" name="Line 82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5" name="Line 83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6" name="Line 84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7" name="Line 85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8" name="Line 86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39" name="Line 87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0" name="Line 88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1" name="Line 89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2" name="Line 90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3" name="Line 91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4" name="Line 92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5" name="Line 93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6" name="Line 94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7" name="Line 95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8" name="Line 96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49" name="Line 97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0" name="Line 98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1" name="Line 99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2" name="Line 100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3" name="Line 101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4" name="Line 102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5" name="Line 103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6" name="Line 104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7" name="Line 105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8" name="Line 106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59" name="Line 107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0" name="Line 108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1" name="Line 109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2" name="Line 110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63" name="Text Box 111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02864" name="Text Box 112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202865" name="Text Box 113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02866" name="Text Box 114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202867" name="Text Box 115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202868" name="AutoShape 116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69" name="Rectangle 117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 w="57150" cmpd="thickThin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0" name="Rectangle 118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02871" name="Rectangle 11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2" name="AutoShape 120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3" name="Arc 121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4" name="Freeform 122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75" name="Freeform 123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76" name="AutoShape 124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7" name="Oval 125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8" name="Oval 126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vi-VN"/>
            </a:p>
          </p:txBody>
        </p:sp>
        <p:sp>
          <p:nvSpPr>
            <p:cNvPr id="202879" name="Text Box 127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202880" name="Text Box 128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202881" name="Line 129"/>
          <p:cNvSpPr>
            <a:spLocks noChangeShapeType="1"/>
          </p:cNvSpPr>
          <p:nvPr/>
        </p:nvSpPr>
        <p:spPr bwMode="auto">
          <a:xfrm>
            <a:off x="4114800" y="4343400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82" name="Line 130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83" name="Line 131"/>
          <p:cNvSpPr>
            <a:spLocks noChangeShapeType="1"/>
          </p:cNvSpPr>
          <p:nvPr/>
        </p:nvSpPr>
        <p:spPr bwMode="auto">
          <a:xfrm>
            <a:off x="4114800" y="65532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84" name="Line 132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33"/>
          <p:cNvGrpSpPr>
            <a:grpSpLocks/>
          </p:cNvGrpSpPr>
          <p:nvPr/>
        </p:nvGrpSpPr>
        <p:grpSpPr bwMode="auto">
          <a:xfrm rot="-285818">
            <a:off x="4800600" y="5791200"/>
            <a:ext cx="1066800" cy="609600"/>
            <a:chOff x="1488" y="3504"/>
            <a:chExt cx="864" cy="480"/>
          </a:xfrm>
        </p:grpSpPr>
        <p:sp>
          <p:nvSpPr>
            <p:cNvPr id="202886" name="Line 134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887" name="Line 135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88" name="Text Box 136"/>
          <p:cNvSpPr txBox="1">
            <a:spLocks noChangeArrowheads="1"/>
          </p:cNvSpPr>
          <p:nvPr/>
        </p:nvSpPr>
        <p:spPr bwMode="auto">
          <a:xfrm>
            <a:off x="5562600" y="2743200"/>
            <a:ext cx="3200400" cy="4572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=U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/I</a:t>
            </a:r>
            <a:r>
              <a:rPr lang="en-US" sz="2400" baseline="-25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6/1= 6ôm</a:t>
            </a:r>
          </a:p>
        </p:txBody>
      </p:sp>
      <p:sp>
        <p:nvSpPr>
          <p:cNvPr id="202889" name="Text Box 137"/>
          <p:cNvSpPr txBox="1">
            <a:spLocks noChangeArrowheads="1"/>
          </p:cNvSpPr>
          <p:nvPr/>
        </p:nvSpPr>
        <p:spPr bwMode="auto">
          <a:xfrm>
            <a:off x="4191000" y="35052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- R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2892" name="Rectangle 140"/>
          <p:cNvSpPr>
            <a:spLocks noChangeArrowheads="1"/>
          </p:cNvSpPr>
          <p:nvPr/>
        </p:nvSpPr>
        <p:spPr bwMode="auto">
          <a:xfrm>
            <a:off x="4343400" y="4038600"/>
            <a:ext cx="22860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93" name="Line 141"/>
          <p:cNvSpPr>
            <a:spLocks noChangeShapeType="1"/>
          </p:cNvSpPr>
          <p:nvPr/>
        </p:nvSpPr>
        <p:spPr bwMode="auto">
          <a:xfrm>
            <a:off x="4114800" y="4343400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94" name="Line 142"/>
          <p:cNvSpPr>
            <a:spLocks noChangeShapeType="1"/>
          </p:cNvSpPr>
          <p:nvPr/>
        </p:nvSpPr>
        <p:spPr bwMode="auto">
          <a:xfrm>
            <a:off x="6553200" y="42672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895" name="Rectangle 143"/>
          <p:cNvSpPr>
            <a:spLocks noChangeArrowheads="1"/>
          </p:cNvSpPr>
          <p:nvPr/>
        </p:nvSpPr>
        <p:spPr bwMode="auto">
          <a:xfrm>
            <a:off x="4343400" y="4343400"/>
            <a:ext cx="2286000" cy="304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2897" name="Rectangle 145"/>
          <p:cNvSpPr>
            <a:spLocks noChangeArrowheads="1"/>
          </p:cNvSpPr>
          <p:nvPr/>
        </p:nvSpPr>
        <p:spPr bwMode="auto">
          <a:xfrm>
            <a:off x="0" y="304800"/>
            <a:ext cx="9144000" cy="466725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7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8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1020</Words>
  <Application>Microsoft Office PowerPoint</Application>
  <PresentationFormat>On-screen Show (4:3)</PresentationFormat>
  <Paragraphs>185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hình ảnh về tiết diện lớn nhỏ khác nhau của dây dẫn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7</cp:lastModifiedBy>
  <cp:revision>26</cp:revision>
  <dcterms:created xsi:type="dcterms:W3CDTF">2020-09-23T11:58:11Z</dcterms:created>
  <dcterms:modified xsi:type="dcterms:W3CDTF">2021-09-26T11:10:10Z</dcterms:modified>
</cp:coreProperties>
</file>